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72" r:id="rId4"/>
    <p:sldId id="263" r:id="rId5"/>
    <p:sldId id="282" r:id="rId6"/>
    <p:sldId id="273" r:id="rId7"/>
    <p:sldId id="258" r:id="rId8"/>
    <p:sldId id="260" r:id="rId9"/>
    <p:sldId id="265" r:id="rId10"/>
    <p:sldId id="267" r:id="rId11"/>
    <p:sldId id="276" r:id="rId12"/>
    <p:sldId id="266" r:id="rId13"/>
    <p:sldId id="277" r:id="rId14"/>
    <p:sldId id="278" r:id="rId15"/>
    <p:sldId id="279" r:id="rId16"/>
    <p:sldId id="280" r:id="rId17"/>
    <p:sldId id="281" r:id="rId18"/>
    <p:sldId id="283" r:id="rId19"/>
    <p:sldId id="28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varScale="1">
        <p:scale>
          <a:sx n="73" d="100"/>
          <a:sy n="73" d="100"/>
        </p:scale>
        <p:origin x="12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80749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134111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31314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17509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9AF73-F288-47BA-A6DD-759E0E43C3D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9835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9AF73-F288-47BA-A6DD-759E0E43C3D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71645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9AF73-F288-47BA-A6DD-759E0E43C3D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23117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9AF73-F288-47BA-A6DD-759E0E43C3D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260050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AF73-F288-47BA-A6DD-759E0E43C3D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3466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21517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a:p>
        </p:txBody>
      </p:sp>
    </p:spTree>
    <p:extLst>
      <p:ext uri="{BB962C8B-B14F-4D97-AF65-F5344CB8AC3E}">
        <p14:creationId xmlns:p14="http://schemas.microsoft.com/office/powerpoint/2010/main" val="37312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AF73-F288-47BA-A6DD-759E0E43C3DD}" type="datetimeFigureOut">
              <a:rPr lang="en-US" smtClean="0"/>
              <a:t>11/25/2018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735C-974E-4AD1-91D4-58CD2145AE6D}" type="slidenum">
              <a:rPr lang="en-US" smtClean="0"/>
              <a:t>‹#›</a:t>
            </a:fld>
            <a:endParaRPr lang="en-US"/>
          </a:p>
        </p:txBody>
      </p:sp>
    </p:spTree>
    <p:extLst>
      <p:ext uri="{BB962C8B-B14F-4D97-AF65-F5344CB8AC3E}">
        <p14:creationId xmlns:p14="http://schemas.microsoft.com/office/powerpoint/2010/main" val="241299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5858162"/>
            <a:ext cx="9144000" cy="997528"/>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0" name="TextBox 9"/>
          <p:cNvSpPr txBox="1"/>
          <p:nvPr/>
        </p:nvSpPr>
        <p:spPr>
          <a:xfrm>
            <a:off x="1" y="1686716"/>
            <a:ext cx="8107679" cy="3508653"/>
          </a:xfrm>
          <a:prstGeom prst="rect">
            <a:avLst/>
          </a:prstGeom>
          <a:noFill/>
        </p:spPr>
        <p:txBody>
          <a:bodyPr wrap="square" rtlCol="0">
            <a:spAutoFit/>
          </a:bodyPr>
          <a:lstStyle/>
          <a:p>
            <a:r>
              <a:rPr lang="en-US" sz="3200" b="1" dirty="0"/>
              <a:t>The module: </a:t>
            </a:r>
          </a:p>
          <a:p>
            <a:r>
              <a:rPr lang="en-US" sz="3200" b="1" dirty="0"/>
              <a:t>Clinical problem solving</a:t>
            </a:r>
            <a:r>
              <a:rPr lang="en-US" dirty="0"/>
              <a:t>   </a:t>
            </a:r>
          </a:p>
          <a:p>
            <a:endParaRPr lang="en-US" dirty="0"/>
          </a:p>
          <a:p>
            <a:endParaRPr lang="en-US" sz="2800" b="1" dirty="0"/>
          </a:p>
          <a:p>
            <a:r>
              <a:rPr lang="en-US" sz="4000" b="1" dirty="0">
                <a:solidFill>
                  <a:srgbClr val="FF0000"/>
                </a:solidFill>
              </a:rPr>
              <a:t>             </a:t>
            </a:r>
            <a:endParaRPr lang="en-US" sz="3200" b="1" dirty="0">
              <a:solidFill>
                <a:srgbClr val="FF0000"/>
              </a:solidFill>
            </a:endParaRPr>
          </a:p>
          <a:p>
            <a:endParaRPr lang="en-US" dirty="0"/>
          </a:p>
          <a:p>
            <a:endParaRPr lang="en-US" dirty="0"/>
          </a:p>
          <a:p>
            <a:r>
              <a:rPr lang="en-US" dirty="0"/>
              <a:t> </a:t>
            </a:r>
          </a:p>
          <a:p>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4545" y="0"/>
            <a:ext cx="759825" cy="742017"/>
          </a:xfrm>
          <a:prstGeom prst="rect">
            <a:avLst/>
          </a:prstGeom>
        </p:spPr>
      </p:pic>
      <p:pic>
        <p:nvPicPr>
          <p:cNvPr id="3" name="Picture 2">
            <a:extLst>
              <a:ext uri="{FF2B5EF4-FFF2-40B4-BE49-F238E27FC236}">
                <a16:creationId xmlns:a16="http://schemas.microsoft.com/office/drawing/2014/main" id="{D587E871-4AB4-438B-8AF4-8C7AE5D998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4544" y="1048513"/>
            <a:ext cx="4909455" cy="4657344"/>
          </a:xfrm>
          <a:prstGeom prst="rect">
            <a:avLst/>
          </a:prstGeom>
        </p:spPr>
      </p:pic>
      <p:pic>
        <p:nvPicPr>
          <p:cNvPr id="8" name="Picture 7">
            <a:extLst>
              <a:ext uri="{FF2B5EF4-FFF2-40B4-BE49-F238E27FC236}">
                <a16:creationId xmlns:a16="http://schemas.microsoft.com/office/drawing/2014/main" id="{28BD2F50-E3F7-4B00-A1DA-5E9B6C213B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0375" y="3504790"/>
            <a:ext cx="1847850" cy="1657350"/>
          </a:xfrm>
          <a:prstGeom prst="rect">
            <a:avLst/>
          </a:prstGeom>
        </p:spPr>
      </p:pic>
    </p:spTree>
    <p:extLst>
      <p:ext uri="{BB962C8B-B14F-4D97-AF65-F5344CB8AC3E}">
        <p14:creationId xmlns:p14="http://schemas.microsoft.com/office/powerpoint/2010/main" val="43199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0AF0277C-8674-4360-9B94-DB36E05A0D64}"/>
              </a:ext>
            </a:extLst>
          </p:cNvPr>
          <p:cNvSpPr/>
          <p:nvPr/>
        </p:nvSpPr>
        <p:spPr>
          <a:xfrm>
            <a:off x="152400" y="1997839"/>
            <a:ext cx="8991600" cy="461665"/>
          </a:xfrm>
          <a:prstGeom prst="rect">
            <a:avLst/>
          </a:prstGeom>
        </p:spPr>
        <p:txBody>
          <a:bodyPr wrap="square">
            <a:spAutoFit/>
          </a:bodyPr>
          <a:lstStyle/>
          <a:p>
            <a:endParaRPr lang="en-US" sz="2400" b="1" dirty="0"/>
          </a:p>
        </p:txBody>
      </p:sp>
      <p:sp>
        <p:nvSpPr>
          <p:cNvPr id="3" name="Rectangle 2">
            <a:extLst>
              <a:ext uri="{FF2B5EF4-FFF2-40B4-BE49-F238E27FC236}">
                <a16:creationId xmlns:a16="http://schemas.microsoft.com/office/drawing/2014/main" id="{AE848012-8B5D-4D1D-98E1-81DB1436E42B}"/>
              </a:ext>
            </a:extLst>
          </p:cNvPr>
          <p:cNvSpPr/>
          <p:nvPr/>
        </p:nvSpPr>
        <p:spPr>
          <a:xfrm>
            <a:off x="401443" y="1675575"/>
            <a:ext cx="8062331" cy="4524315"/>
          </a:xfrm>
          <a:prstGeom prst="rect">
            <a:avLst/>
          </a:prstGeom>
        </p:spPr>
        <p:txBody>
          <a:bodyPr wrap="square">
            <a:spAutoFit/>
          </a:bodyPr>
          <a:lstStyle/>
          <a:p>
            <a:r>
              <a:rPr lang="en-US" sz="3200" b="1" dirty="0">
                <a:solidFill>
                  <a:srgbClr val="000000"/>
                </a:solidFill>
                <a:latin typeface="Calibri" panose="020F0502020204030204" pitchFamily="34" charset="0"/>
              </a:rPr>
              <a:t>Making hemoglobin requires </a:t>
            </a:r>
            <a:r>
              <a:rPr lang="en-US" sz="3200" b="1" dirty="0">
                <a:solidFill>
                  <a:srgbClr val="FF0000"/>
                </a:solidFill>
                <a:latin typeface="Calibri" panose="020F0502020204030204" pitchFamily="34" charset="0"/>
              </a:rPr>
              <a:t>iron</a:t>
            </a:r>
            <a:r>
              <a:rPr lang="en-US" sz="3200" b="1" dirty="0">
                <a:solidFill>
                  <a:srgbClr val="000000"/>
                </a:solidFill>
                <a:latin typeface="Calibri" panose="020F0502020204030204" pitchFamily="34" charset="0"/>
              </a:rPr>
              <a:t> and vitamins such as </a:t>
            </a:r>
            <a:r>
              <a:rPr lang="en-US" sz="3200" b="1" dirty="0">
                <a:solidFill>
                  <a:srgbClr val="FF0000"/>
                </a:solidFill>
                <a:latin typeface="Calibri" panose="020F0502020204030204" pitchFamily="34" charset="0"/>
              </a:rPr>
              <a:t>B12</a:t>
            </a:r>
            <a:r>
              <a:rPr lang="en-US" sz="3200" b="1" dirty="0">
                <a:solidFill>
                  <a:srgbClr val="000000"/>
                </a:solidFill>
                <a:latin typeface="Calibri" panose="020F0502020204030204" pitchFamily="34" charset="0"/>
              </a:rPr>
              <a:t>. If these are deficient then there will be </a:t>
            </a:r>
            <a:r>
              <a:rPr lang="en-US" sz="3200" b="1" dirty="0">
                <a:solidFill>
                  <a:schemeClr val="accent4">
                    <a:lumMod val="75000"/>
                  </a:schemeClr>
                </a:solidFill>
                <a:latin typeface="Calibri" panose="020F0502020204030204" pitchFamily="34" charset="0"/>
              </a:rPr>
              <a:t>anemia,</a:t>
            </a:r>
            <a:r>
              <a:rPr lang="en-US" sz="3200" b="1" dirty="0">
                <a:solidFill>
                  <a:srgbClr val="000000"/>
                </a:solidFill>
                <a:latin typeface="Calibri" panose="020F0502020204030204" pitchFamily="34" charset="0"/>
              </a:rPr>
              <a:t> as will also happen if the processes which make red blood cells are disturbed. </a:t>
            </a:r>
          </a:p>
          <a:p>
            <a:r>
              <a:rPr lang="en-US" sz="3200" b="1" dirty="0"/>
              <a:t>hemoglobin may be present, but not functioning, as happens in low level carbon monoxide poisoning. </a:t>
            </a:r>
          </a:p>
          <a:p>
            <a:r>
              <a:rPr lang="en-US" sz="3200" b="1" dirty="0"/>
              <a:t> </a:t>
            </a:r>
          </a:p>
        </p:txBody>
      </p:sp>
    </p:spTree>
    <p:extLst>
      <p:ext uri="{BB962C8B-B14F-4D97-AF65-F5344CB8AC3E}">
        <p14:creationId xmlns:p14="http://schemas.microsoft.com/office/powerpoint/2010/main" val="428043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0AF0277C-8674-4360-9B94-DB36E05A0D64}"/>
              </a:ext>
            </a:extLst>
          </p:cNvPr>
          <p:cNvSpPr/>
          <p:nvPr/>
        </p:nvSpPr>
        <p:spPr>
          <a:xfrm>
            <a:off x="152400" y="1997839"/>
            <a:ext cx="8991600" cy="461665"/>
          </a:xfrm>
          <a:prstGeom prst="rect">
            <a:avLst/>
          </a:prstGeom>
        </p:spPr>
        <p:txBody>
          <a:bodyPr wrap="square">
            <a:spAutoFit/>
          </a:bodyPr>
          <a:lstStyle/>
          <a:p>
            <a:endParaRPr lang="en-US" sz="2400" b="1" dirty="0"/>
          </a:p>
        </p:txBody>
      </p:sp>
      <p:sp>
        <p:nvSpPr>
          <p:cNvPr id="3" name="Rectangle 2">
            <a:extLst>
              <a:ext uri="{FF2B5EF4-FFF2-40B4-BE49-F238E27FC236}">
                <a16:creationId xmlns:a16="http://schemas.microsoft.com/office/drawing/2014/main" id="{BE4F0D3B-9559-46AB-AC68-7C980D586353}"/>
              </a:ext>
            </a:extLst>
          </p:cNvPr>
          <p:cNvSpPr/>
          <p:nvPr/>
        </p:nvSpPr>
        <p:spPr>
          <a:xfrm>
            <a:off x="540834" y="1831692"/>
            <a:ext cx="8062332" cy="2862322"/>
          </a:xfrm>
          <a:prstGeom prst="rect">
            <a:avLst/>
          </a:prstGeom>
        </p:spPr>
        <p:txBody>
          <a:bodyPr wrap="square">
            <a:spAutoFit/>
          </a:bodyPr>
          <a:lstStyle/>
          <a:p>
            <a:r>
              <a:rPr lang="en-US" sz="3600" b="1" dirty="0">
                <a:solidFill>
                  <a:srgbClr val="000000"/>
                </a:solidFill>
                <a:latin typeface="Calibri" panose="020F0502020204030204" pitchFamily="34" charset="0"/>
              </a:rPr>
              <a:t>Cells also need </a:t>
            </a:r>
            <a:r>
              <a:rPr lang="en-US" sz="3600" b="1" dirty="0">
                <a:solidFill>
                  <a:srgbClr val="FF0000"/>
                </a:solidFill>
                <a:latin typeface="Calibri" panose="020F0502020204030204" pitchFamily="34" charset="0"/>
              </a:rPr>
              <a:t>glucose</a:t>
            </a:r>
            <a:r>
              <a:rPr lang="en-US" sz="3600" b="1" dirty="0">
                <a:solidFill>
                  <a:srgbClr val="000000"/>
                </a:solidFill>
                <a:latin typeface="Calibri" panose="020F0502020204030204" pitchFamily="34" charset="0"/>
              </a:rPr>
              <a:t>. If the concentration of the glucose in the blood is low, or more commonly glucose cannot enter cells ( Diabetes) then metabolism will be compromised.  </a:t>
            </a:r>
            <a:endParaRPr lang="en-US" sz="3600" b="1" dirty="0"/>
          </a:p>
        </p:txBody>
      </p:sp>
    </p:spTree>
    <p:extLst>
      <p:ext uri="{BB962C8B-B14F-4D97-AF65-F5344CB8AC3E}">
        <p14:creationId xmlns:p14="http://schemas.microsoft.com/office/powerpoint/2010/main" val="189528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59B82B32-2AEF-4E14-93D5-5FD7163BC810}"/>
              </a:ext>
            </a:extLst>
          </p:cNvPr>
          <p:cNvSpPr/>
          <p:nvPr/>
        </p:nvSpPr>
        <p:spPr>
          <a:xfrm>
            <a:off x="256478" y="2639265"/>
            <a:ext cx="8051181" cy="2308324"/>
          </a:xfrm>
          <a:prstGeom prst="rect">
            <a:avLst/>
          </a:prstGeom>
        </p:spPr>
        <p:txBody>
          <a:bodyPr wrap="square">
            <a:spAutoFit/>
          </a:bodyPr>
          <a:lstStyle/>
          <a:p>
            <a:r>
              <a:rPr lang="en-US" sz="3600" b="1" dirty="0">
                <a:solidFill>
                  <a:srgbClr val="000000"/>
                </a:solidFill>
                <a:latin typeface="Calibri" panose="020F0502020204030204" pitchFamily="34" charset="0"/>
              </a:rPr>
              <a:t>Even if blood flow is well supplied with oxygen and glucose, it may not reach the tissues in adequate amounts. This commonly happens in ‘heart failure’ </a:t>
            </a:r>
            <a:endParaRPr lang="en-US" sz="3600" b="1" dirty="0"/>
          </a:p>
        </p:txBody>
      </p:sp>
    </p:spTree>
    <p:extLst>
      <p:ext uri="{BB962C8B-B14F-4D97-AF65-F5344CB8AC3E}">
        <p14:creationId xmlns:p14="http://schemas.microsoft.com/office/powerpoint/2010/main" val="230027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3" name="Rectangle 2">
            <a:extLst>
              <a:ext uri="{FF2B5EF4-FFF2-40B4-BE49-F238E27FC236}">
                <a16:creationId xmlns:a16="http://schemas.microsoft.com/office/drawing/2014/main" id="{92BD4490-E86B-4741-A2E9-CD7961E476EE}"/>
              </a:ext>
            </a:extLst>
          </p:cNvPr>
          <p:cNvSpPr/>
          <p:nvPr/>
        </p:nvSpPr>
        <p:spPr>
          <a:xfrm>
            <a:off x="1" y="1859340"/>
            <a:ext cx="8764858" cy="3816429"/>
          </a:xfrm>
          <a:prstGeom prst="rect">
            <a:avLst/>
          </a:prstGeom>
        </p:spPr>
        <p:txBody>
          <a:bodyPr wrap="square">
            <a:spAutoFit/>
          </a:bodyPr>
          <a:lstStyle/>
          <a:p>
            <a:r>
              <a:rPr lang="en-US" sz="3200" b="1" dirty="0">
                <a:solidFill>
                  <a:srgbClr val="000000"/>
                </a:solidFill>
                <a:latin typeface="Calibri" panose="020F0502020204030204" pitchFamily="34" charset="0"/>
              </a:rPr>
              <a:t>The metabolism of cells is affected by a wide variety of chemical signals. Thyroid hormones determine overall metabolic rate. </a:t>
            </a:r>
          </a:p>
          <a:p>
            <a:r>
              <a:rPr lang="en-US" sz="3200" b="1" dirty="0">
                <a:solidFill>
                  <a:srgbClr val="000000"/>
                </a:solidFill>
                <a:latin typeface="Calibri" panose="020F0502020204030204" pitchFamily="34" charset="0"/>
              </a:rPr>
              <a:t>Chemical messengers produced by the immune system or by pathogens often produce profound feelings of tiredness – lethargy, both acutely and sometimes long term (Chronic Fatigue Syndrome). </a:t>
            </a:r>
          </a:p>
          <a:p>
            <a:endParaRPr lang="en-US" dirty="0"/>
          </a:p>
        </p:txBody>
      </p:sp>
    </p:spTree>
    <p:extLst>
      <p:ext uri="{BB962C8B-B14F-4D97-AF65-F5344CB8AC3E}">
        <p14:creationId xmlns:p14="http://schemas.microsoft.com/office/powerpoint/2010/main" val="2814637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431293" y="1759357"/>
            <a:ext cx="8388096" cy="3046988"/>
          </a:xfrm>
          <a:prstGeom prst="rect">
            <a:avLst/>
          </a:prstGeom>
        </p:spPr>
        <p:txBody>
          <a:bodyPr wrap="square">
            <a:spAutoFit/>
          </a:bodyPr>
          <a:lstStyle/>
          <a:p>
            <a:r>
              <a:rPr lang="en-US" sz="3200" b="1" dirty="0">
                <a:solidFill>
                  <a:srgbClr val="000000"/>
                </a:solidFill>
                <a:latin typeface="Calibri" panose="020F0502020204030204" pitchFamily="34" charset="0"/>
              </a:rPr>
              <a:t>Patients may also feel tired because their sleep is chronically disrupted. There may be obvious causes such as new parenthood or shift work, or more subtle issues such as “sleep apnea” when breathing stops for short periods during the night leading to repeated transient waking. </a:t>
            </a:r>
            <a:endParaRPr lang="en-US" sz="3200" b="1" dirty="0"/>
          </a:p>
        </p:txBody>
      </p:sp>
    </p:spTree>
    <p:extLst>
      <p:ext uri="{BB962C8B-B14F-4D97-AF65-F5344CB8AC3E}">
        <p14:creationId xmlns:p14="http://schemas.microsoft.com/office/powerpoint/2010/main" val="2756282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2286000" y="2551837"/>
            <a:ext cx="4572000" cy="369332"/>
          </a:xfrm>
          <a:prstGeom prst="rect">
            <a:avLst/>
          </a:prstGeom>
        </p:spPr>
        <p:txBody>
          <a:bodyPr>
            <a:spAutoFit/>
          </a:bodyPr>
          <a:lstStyle/>
          <a:p>
            <a:endParaRPr lang="en-US" dirty="0"/>
          </a:p>
        </p:txBody>
      </p:sp>
      <p:sp>
        <p:nvSpPr>
          <p:cNvPr id="3" name="Rectangle 2">
            <a:extLst>
              <a:ext uri="{FF2B5EF4-FFF2-40B4-BE49-F238E27FC236}">
                <a16:creationId xmlns:a16="http://schemas.microsoft.com/office/drawing/2014/main" id="{A8B48B87-7BCD-4F68-B804-0CA363E5C228}"/>
              </a:ext>
            </a:extLst>
          </p:cNvPr>
          <p:cNvSpPr/>
          <p:nvPr/>
        </p:nvSpPr>
        <p:spPr>
          <a:xfrm>
            <a:off x="115824" y="1220687"/>
            <a:ext cx="8991600" cy="3693319"/>
          </a:xfrm>
          <a:prstGeom prst="rect">
            <a:avLst/>
          </a:prstGeom>
        </p:spPr>
        <p:txBody>
          <a:bodyPr wrap="square">
            <a:spAutoFit/>
          </a:bodyPr>
          <a:lstStyle/>
          <a:p>
            <a:r>
              <a:rPr lang="en-US" sz="3600" b="1" dirty="0">
                <a:solidFill>
                  <a:srgbClr val="FF0000"/>
                </a:solidFill>
                <a:latin typeface="Calibri" panose="020F0502020204030204" pitchFamily="34" charset="0"/>
              </a:rPr>
              <a:t>psychological problems</a:t>
            </a:r>
          </a:p>
          <a:p>
            <a:r>
              <a:rPr lang="en-US" sz="3600" b="1" dirty="0">
                <a:solidFill>
                  <a:srgbClr val="000000"/>
                </a:solidFill>
                <a:latin typeface="Calibri" panose="020F0502020204030204" pitchFamily="34" charset="0"/>
              </a:rPr>
              <a:t> most commonly depression, which is associated with disturbance of appetite and sleep disruption such as early wakening. Depression is associated with chemical disturbances in the brain. </a:t>
            </a:r>
          </a:p>
          <a:p>
            <a:r>
              <a:rPr lang="en-US" dirty="0">
                <a:solidFill>
                  <a:srgbClr val="000000"/>
                </a:solidFill>
                <a:latin typeface="Calibri" panose="020F0502020204030204" pitchFamily="34" charset="0"/>
              </a:rPr>
              <a:t> </a:t>
            </a:r>
            <a:endParaRPr lang="en-US" dirty="0"/>
          </a:p>
        </p:txBody>
      </p:sp>
    </p:spTree>
    <p:extLst>
      <p:ext uri="{BB962C8B-B14F-4D97-AF65-F5344CB8AC3E}">
        <p14:creationId xmlns:p14="http://schemas.microsoft.com/office/powerpoint/2010/main" val="176035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2286000" y="2551837"/>
            <a:ext cx="4572000" cy="369332"/>
          </a:xfrm>
          <a:prstGeom prst="rect">
            <a:avLst/>
          </a:prstGeom>
        </p:spPr>
        <p:txBody>
          <a:bodyPr>
            <a:spAutoFit/>
          </a:bodyPr>
          <a:lstStyle/>
          <a:p>
            <a:endParaRPr lang="en-US" dirty="0"/>
          </a:p>
        </p:txBody>
      </p:sp>
      <p:sp>
        <p:nvSpPr>
          <p:cNvPr id="3" name="Rectangle 2">
            <a:extLst>
              <a:ext uri="{FF2B5EF4-FFF2-40B4-BE49-F238E27FC236}">
                <a16:creationId xmlns:a16="http://schemas.microsoft.com/office/drawing/2014/main" id="{A8B48B87-7BCD-4F68-B804-0CA363E5C228}"/>
              </a:ext>
            </a:extLst>
          </p:cNvPr>
          <p:cNvSpPr/>
          <p:nvPr/>
        </p:nvSpPr>
        <p:spPr>
          <a:xfrm>
            <a:off x="487680" y="2044006"/>
            <a:ext cx="8656320" cy="3046988"/>
          </a:xfrm>
          <a:prstGeom prst="rect">
            <a:avLst/>
          </a:prstGeom>
        </p:spPr>
        <p:txBody>
          <a:bodyPr wrap="square">
            <a:spAutoFit/>
          </a:bodyPr>
          <a:lstStyle/>
          <a:p>
            <a:r>
              <a:rPr lang="en-US" sz="3200" b="1" dirty="0"/>
              <a:t>You should therefore, be able to see that the multitude of possible interacting reasons for “TATT” leads to considerable diagnostic and management challenges, which require the doctor to access concepts across the full range of basic and applied medical sciences</a:t>
            </a:r>
            <a:r>
              <a:rPr lang="en-US" dirty="0"/>
              <a:t>.  </a:t>
            </a:r>
          </a:p>
        </p:txBody>
      </p:sp>
    </p:spTree>
    <p:extLst>
      <p:ext uri="{BB962C8B-B14F-4D97-AF65-F5344CB8AC3E}">
        <p14:creationId xmlns:p14="http://schemas.microsoft.com/office/powerpoint/2010/main" val="3738312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2286000" y="2551837"/>
            <a:ext cx="4572000" cy="369332"/>
          </a:xfrm>
          <a:prstGeom prst="rect">
            <a:avLst/>
          </a:prstGeom>
        </p:spPr>
        <p:txBody>
          <a:bodyPr>
            <a:spAutoFit/>
          </a:bodyPr>
          <a:lstStyle/>
          <a:p>
            <a:endParaRPr lang="en-US" dirty="0"/>
          </a:p>
        </p:txBody>
      </p:sp>
      <p:pic>
        <p:nvPicPr>
          <p:cNvPr id="8" name="Picture 7">
            <a:extLst>
              <a:ext uri="{FF2B5EF4-FFF2-40B4-BE49-F238E27FC236}">
                <a16:creationId xmlns:a16="http://schemas.microsoft.com/office/drawing/2014/main" id="{79D4465D-B1FB-42BB-A41E-8E0E7F834E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42017"/>
            <a:ext cx="9144000" cy="4915071"/>
          </a:xfrm>
          <a:prstGeom prst="rect">
            <a:avLst/>
          </a:prstGeom>
        </p:spPr>
      </p:pic>
      <p:sp>
        <p:nvSpPr>
          <p:cNvPr id="10" name="Rectangle 9">
            <a:extLst>
              <a:ext uri="{FF2B5EF4-FFF2-40B4-BE49-F238E27FC236}">
                <a16:creationId xmlns:a16="http://schemas.microsoft.com/office/drawing/2014/main" id="{C78D4E30-6A43-4943-AFDE-D79038780B92}"/>
              </a:ext>
            </a:extLst>
          </p:cNvPr>
          <p:cNvSpPr/>
          <p:nvPr/>
        </p:nvSpPr>
        <p:spPr>
          <a:xfrm>
            <a:off x="152400" y="3244334"/>
            <a:ext cx="6005451" cy="646331"/>
          </a:xfrm>
          <a:prstGeom prst="rect">
            <a:avLst/>
          </a:prstGeom>
        </p:spPr>
        <p:txBody>
          <a:bodyPr wrap="square">
            <a:spAutoFit/>
          </a:bodyPr>
          <a:lstStyle/>
          <a:p>
            <a:r>
              <a:rPr lang="en-US" sz="3600" b="1" dirty="0">
                <a:solidFill>
                  <a:srgbClr val="00B0F0"/>
                </a:solidFill>
              </a:rPr>
              <a:t>Thank you</a:t>
            </a:r>
          </a:p>
        </p:txBody>
      </p:sp>
    </p:spTree>
    <p:extLst>
      <p:ext uri="{BB962C8B-B14F-4D97-AF65-F5344CB8AC3E}">
        <p14:creationId xmlns:p14="http://schemas.microsoft.com/office/powerpoint/2010/main" val="354565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2286000" y="2551837"/>
            <a:ext cx="4572000" cy="369332"/>
          </a:xfrm>
          <a:prstGeom prst="rect">
            <a:avLst/>
          </a:prstGeom>
        </p:spPr>
        <p:txBody>
          <a:bodyPr>
            <a:spAutoFit/>
          </a:bodyPr>
          <a:lstStyle/>
          <a:p>
            <a:endParaRPr lang="en-US" dirty="0"/>
          </a:p>
        </p:txBody>
      </p:sp>
      <p:sp>
        <p:nvSpPr>
          <p:cNvPr id="3" name="Rectangle 2">
            <a:extLst>
              <a:ext uri="{FF2B5EF4-FFF2-40B4-BE49-F238E27FC236}">
                <a16:creationId xmlns:a16="http://schemas.microsoft.com/office/drawing/2014/main" id="{EA26C765-5A35-4901-8D23-2D9AE51BA54A}"/>
              </a:ext>
            </a:extLst>
          </p:cNvPr>
          <p:cNvSpPr/>
          <p:nvPr/>
        </p:nvSpPr>
        <p:spPr>
          <a:xfrm>
            <a:off x="243840" y="974682"/>
            <a:ext cx="8363712" cy="5447645"/>
          </a:xfrm>
          <a:prstGeom prst="rect">
            <a:avLst/>
          </a:prstGeom>
        </p:spPr>
        <p:txBody>
          <a:bodyPr wrap="square">
            <a:spAutoFit/>
          </a:bodyPr>
          <a:lstStyle/>
          <a:p>
            <a:r>
              <a:rPr lang="en-US" sz="2800" b="1" dirty="0">
                <a:solidFill>
                  <a:srgbClr val="000000"/>
                </a:solidFill>
                <a:latin typeface="Calibri" panose="020F0502020204030204" pitchFamily="34" charset="0"/>
              </a:rPr>
              <a:t>Group work: </a:t>
            </a:r>
            <a:r>
              <a:rPr lang="en-US" sz="2800" b="1" dirty="0">
                <a:solidFill>
                  <a:srgbClr val="FF0000"/>
                </a:solidFill>
                <a:latin typeface="Calibri" panose="020F0502020204030204" pitchFamily="34" charset="0"/>
              </a:rPr>
              <a:t>constructing questions</a:t>
            </a:r>
          </a:p>
          <a:p>
            <a:endParaRPr lang="en-US" sz="2800" b="1" dirty="0">
              <a:solidFill>
                <a:srgbClr val="000000"/>
              </a:solidFill>
              <a:latin typeface="Calibri" panose="020F0502020204030204" pitchFamily="34" charset="0"/>
            </a:endParaRPr>
          </a:p>
          <a:p>
            <a:r>
              <a:rPr lang="en-US" sz="2800" b="1" dirty="0">
                <a:solidFill>
                  <a:srgbClr val="000000"/>
                </a:solidFill>
                <a:latin typeface="Calibri" panose="020F0502020204030204" pitchFamily="34" charset="0"/>
              </a:rPr>
              <a:t>Hussein is 56 years old, and was diagnosed with type 2 diabetes five years ago. He is struggling to maintain his blood glucose within acceptable limits on his current regime of diet and oral </a:t>
            </a:r>
            <a:r>
              <a:rPr lang="en-US" sz="2800" b="1" dirty="0" err="1">
                <a:solidFill>
                  <a:srgbClr val="000000"/>
                </a:solidFill>
                <a:latin typeface="Calibri" panose="020F0502020204030204" pitchFamily="34" charset="0"/>
              </a:rPr>
              <a:t>hypoglycaemic</a:t>
            </a:r>
            <a:r>
              <a:rPr lang="en-US" sz="2800" b="1" dirty="0">
                <a:solidFill>
                  <a:srgbClr val="000000"/>
                </a:solidFill>
                <a:latin typeface="Calibri" panose="020F0502020204030204" pitchFamily="34" charset="0"/>
              </a:rPr>
              <a:t> drugs, and you need to decide with him what should be done next. </a:t>
            </a:r>
            <a:r>
              <a:rPr lang="en-US" sz="2800" dirty="0">
                <a:solidFill>
                  <a:srgbClr val="000000"/>
                </a:solidFill>
                <a:latin typeface="Calibri" panose="020F0502020204030204" pitchFamily="34" charset="0"/>
              </a:rPr>
              <a:t>	</a:t>
            </a:r>
          </a:p>
          <a:p>
            <a:endParaRPr lang="en-US" sz="2800" dirty="0">
              <a:solidFill>
                <a:srgbClr val="000000"/>
              </a:solidFill>
              <a:latin typeface="Calibri" panose="020F0502020204030204" pitchFamily="34" charset="0"/>
            </a:endParaRPr>
          </a:p>
          <a:p>
            <a:r>
              <a:rPr lang="en-US" sz="4000" dirty="0">
                <a:solidFill>
                  <a:srgbClr val="000000"/>
                </a:solidFill>
                <a:latin typeface="Calibri" panose="020F0502020204030204" pitchFamily="34" charset="0"/>
              </a:rPr>
              <a:t>a- 	</a:t>
            </a:r>
            <a:r>
              <a:rPr lang="en-US" sz="2800" b="1" dirty="0">
                <a:solidFill>
                  <a:srgbClr val="000000"/>
                </a:solidFill>
                <a:latin typeface="Calibri" panose="020F0502020204030204" pitchFamily="34" charset="0"/>
              </a:rPr>
              <a:t>List three risks of poor control of blood glucose in patients with Diabetes</a:t>
            </a:r>
            <a:r>
              <a:rPr lang="en-US" sz="2800" dirty="0">
                <a:solidFill>
                  <a:srgbClr val="000000"/>
                </a:solidFill>
                <a:latin typeface="Calibri" panose="020F0502020204030204" pitchFamily="34" charset="0"/>
              </a:rPr>
              <a:t>	</a:t>
            </a:r>
          </a:p>
          <a:p>
            <a:endParaRPr lang="en-US" sz="2800" dirty="0">
              <a:solidFill>
                <a:srgbClr val="000000"/>
              </a:solidFill>
              <a:latin typeface="Calibri" panose="020F0502020204030204" pitchFamily="34" charset="0"/>
            </a:endParaRPr>
          </a:p>
          <a:p>
            <a:endParaRPr lang="en-US" sz="2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5416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2286000" y="2551837"/>
            <a:ext cx="4572000" cy="369332"/>
          </a:xfrm>
          <a:prstGeom prst="rect">
            <a:avLst/>
          </a:prstGeom>
        </p:spPr>
        <p:txBody>
          <a:bodyPr>
            <a:spAutoFit/>
          </a:bodyPr>
          <a:lstStyle/>
          <a:p>
            <a:endParaRPr lang="en-US" dirty="0"/>
          </a:p>
        </p:txBody>
      </p:sp>
      <p:sp>
        <p:nvSpPr>
          <p:cNvPr id="3" name="Rectangle 2">
            <a:extLst>
              <a:ext uri="{FF2B5EF4-FFF2-40B4-BE49-F238E27FC236}">
                <a16:creationId xmlns:a16="http://schemas.microsoft.com/office/drawing/2014/main" id="{EA26C765-5A35-4901-8D23-2D9AE51BA54A}"/>
              </a:ext>
            </a:extLst>
          </p:cNvPr>
          <p:cNvSpPr/>
          <p:nvPr/>
        </p:nvSpPr>
        <p:spPr>
          <a:xfrm>
            <a:off x="243840" y="974682"/>
            <a:ext cx="8363712" cy="6124754"/>
          </a:xfrm>
          <a:prstGeom prst="rect">
            <a:avLst/>
          </a:prstGeom>
        </p:spPr>
        <p:txBody>
          <a:bodyPr wrap="square">
            <a:spAutoFit/>
          </a:bodyPr>
          <a:lstStyle/>
          <a:p>
            <a:r>
              <a:rPr lang="en-US" sz="2800" b="1" dirty="0">
                <a:solidFill>
                  <a:srgbClr val="000000"/>
                </a:solidFill>
                <a:latin typeface="Calibri" panose="020F0502020204030204" pitchFamily="34" charset="0"/>
              </a:rPr>
              <a:t>Mohammad is 13 years old. A few weeks ago he had a non-specific viral illness, and since then has begun to feel very tired. His mother has noticed that he is losing some weight, and he is complaining of being very thirsty. His teachers are complaining that his frequent visits to the toilet at school are disrupting classes. </a:t>
            </a:r>
          </a:p>
          <a:p>
            <a:endParaRPr lang="en-US" sz="2800" b="1">
              <a:solidFill>
                <a:srgbClr val="000000"/>
              </a:solidFill>
              <a:latin typeface="Calibri" panose="020F0502020204030204" pitchFamily="34" charset="0"/>
            </a:endParaRPr>
          </a:p>
          <a:p>
            <a:endParaRPr lang="en-US" sz="2800" b="1" dirty="0">
              <a:solidFill>
                <a:srgbClr val="000000"/>
              </a:solidFill>
              <a:latin typeface="Calibri" panose="020F0502020204030204" pitchFamily="34" charset="0"/>
            </a:endParaRPr>
          </a:p>
          <a:p>
            <a:r>
              <a:rPr lang="en-US" sz="2800" b="1" dirty="0">
                <a:solidFill>
                  <a:srgbClr val="000000"/>
                </a:solidFill>
                <a:latin typeface="Calibri" panose="020F0502020204030204" pitchFamily="34" charset="0"/>
              </a:rPr>
              <a:t>a- Why might you smell an acetone-like </a:t>
            </a:r>
            <a:r>
              <a:rPr lang="en-US" sz="2800" b="1" dirty="0" err="1">
                <a:solidFill>
                  <a:srgbClr val="000000"/>
                </a:solidFill>
                <a:latin typeface="Calibri" panose="020F0502020204030204" pitchFamily="34" charset="0"/>
              </a:rPr>
              <a:t>odour</a:t>
            </a:r>
            <a:r>
              <a:rPr lang="en-US" sz="2800" b="1" dirty="0">
                <a:solidFill>
                  <a:srgbClr val="000000"/>
                </a:solidFill>
                <a:latin typeface="Calibri" panose="020F0502020204030204" pitchFamily="34" charset="0"/>
              </a:rPr>
              <a:t> on his breath? </a:t>
            </a:r>
            <a:r>
              <a:rPr lang="en-US" sz="2800" dirty="0">
                <a:solidFill>
                  <a:srgbClr val="000000"/>
                </a:solidFill>
                <a:latin typeface="Calibri" panose="020F0502020204030204" pitchFamily="34" charset="0"/>
              </a:rPr>
              <a:t>	</a:t>
            </a:r>
          </a:p>
          <a:p>
            <a:endParaRPr lang="en-US" sz="2800" b="1" dirty="0">
              <a:solidFill>
                <a:srgbClr val="000000"/>
              </a:solidFill>
              <a:latin typeface="Calibri" panose="020F0502020204030204" pitchFamily="34" charset="0"/>
            </a:endParaRPr>
          </a:p>
          <a:p>
            <a:endParaRPr lang="en-US" sz="2800" b="1" dirty="0">
              <a:solidFill>
                <a:srgbClr val="000000"/>
              </a:solidFill>
              <a:latin typeface="Calibri" panose="020F0502020204030204" pitchFamily="34" charset="0"/>
            </a:endParaRPr>
          </a:p>
          <a:p>
            <a:endParaRPr lang="en-US" sz="2800" b="1" dirty="0">
              <a:solidFill>
                <a:srgbClr val="000000"/>
              </a:solidFill>
              <a:latin typeface="Calibri" panose="020F0502020204030204" pitchFamily="34" charset="0"/>
            </a:endParaRPr>
          </a:p>
          <a:p>
            <a:r>
              <a:rPr lang="en-US" sz="28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190149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3" name="Rectangle 2">
            <a:extLst>
              <a:ext uri="{FF2B5EF4-FFF2-40B4-BE49-F238E27FC236}">
                <a16:creationId xmlns:a16="http://schemas.microsoft.com/office/drawing/2014/main" id="{8F66655C-C94A-4413-B63F-CDEB71A9111B}"/>
              </a:ext>
            </a:extLst>
          </p:cNvPr>
          <p:cNvSpPr/>
          <p:nvPr/>
        </p:nvSpPr>
        <p:spPr>
          <a:xfrm>
            <a:off x="152400" y="2182505"/>
            <a:ext cx="8991600" cy="4001095"/>
          </a:xfrm>
          <a:prstGeom prst="rect">
            <a:avLst/>
          </a:prstGeom>
        </p:spPr>
        <p:txBody>
          <a:bodyPr wrap="square">
            <a:spAutoFit/>
          </a:bodyPr>
          <a:lstStyle/>
          <a:p>
            <a:r>
              <a:rPr lang="en-US" sz="4400" b="1" i="1" dirty="0">
                <a:solidFill>
                  <a:srgbClr val="FF0000"/>
                </a:solidFill>
                <a:latin typeface="Calibri" panose="020F0502020204030204" pitchFamily="34" charset="0"/>
              </a:rPr>
              <a:t>Aim </a:t>
            </a:r>
            <a:endParaRPr lang="en-US" sz="4400" b="1" dirty="0">
              <a:solidFill>
                <a:srgbClr val="FF0000"/>
              </a:solidFill>
              <a:latin typeface="Calibri" panose="020F0502020204030204" pitchFamily="34" charset="0"/>
            </a:endParaRPr>
          </a:p>
          <a:p>
            <a:r>
              <a:rPr lang="en-US" sz="3200" b="1" dirty="0">
                <a:solidFill>
                  <a:srgbClr val="000000"/>
                </a:solidFill>
                <a:latin typeface="Calibri" panose="020F0502020204030204" pitchFamily="34" charset="0"/>
              </a:rPr>
              <a:t>The aim of this session is that you should use the example of </a:t>
            </a:r>
            <a:r>
              <a:rPr lang="en-US" sz="3200" b="1" dirty="0" smtClean="0">
                <a:solidFill>
                  <a:srgbClr val="000000"/>
                </a:solidFill>
                <a:latin typeface="Calibri" panose="020F0502020204030204" pitchFamily="34" charset="0"/>
              </a:rPr>
              <a:t> patients </a:t>
            </a:r>
            <a:r>
              <a:rPr lang="en-US" sz="3200" b="1" dirty="0">
                <a:solidFill>
                  <a:srgbClr val="000000"/>
                </a:solidFill>
                <a:latin typeface="Calibri" panose="020F0502020204030204" pitchFamily="34" charset="0"/>
              </a:rPr>
              <a:t>presenting to report that they are “tired all the time” to explore how to build conceptual structures which will help you to diagnose and manage complex multi-factorial conditions. </a:t>
            </a:r>
          </a:p>
          <a:p>
            <a:endParaRPr lang="en-US" dirty="0"/>
          </a:p>
        </p:txBody>
      </p:sp>
    </p:spTree>
    <p:extLst>
      <p:ext uri="{BB962C8B-B14F-4D97-AF65-F5344CB8AC3E}">
        <p14:creationId xmlns:p14="http://schemas.microsoft.com/office/powerpoint/2010/main" val="3764269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26DE9F93-5079-4EA7-94B0-652BEB92E180}"/>
              </a:ext>
            </a:extLst>
          </p:cNvPr>
          <p:cNvSpPr/>
          <p:nvPr/>
        </p:nvSpPr>
        <p:spPr>
          <a:xfrm>
            <a:off x="2632710" y="3102113"/>
            <a:ext cx="8339959" cy="3114058"/>
          </a:xfrm>
          <a:prstGeom prst="rect">
            <a:avLst/>
          </a:prstGeom>
        </p:spPr>
        <p:txBody>
          <a:bodyPr wrap="square">
            <a:spAutoFit/>
          </a:bodyPr>
          <a:lstStyle/>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9C7C82C-78F6-4DAB-9051-7A0448497D33}"/>
              </a:ext>
            </a:extLst>
          </p:cNvPr>
          <p:cNvSpPr/>
          <p:nvPr/>
        </p:nvSpPr>
        <p:spPr>
          <a:xfrm>
            <a:off x="72390" y="1866107"/>
            <a:ext cx="9144000" cy="5457584"/>
          </a:xfrm>
          <a:prstGeom prst="rect">
            <a:avLst/>
          </a:prstGeom>
        </p:spPr>
        <p:txBody>
          <a:bodyPr wrap="square">
            <a:spAutoFit/>
          </a:bodyPr>
          <a:lstStyle/>
          <a:p>
            <a:pPr>
              <a:lnSpc>
                <a:spcPct val="107000"/>
              </a:lnSpc>
            </a:pPr>
            <a:r>
              <a:rPr lang="en-US" sz="3200" b="1" dirty="0">
                <a:solidFill>
                  <a:srgbClr val="FF0000"/>
                </a:solidFill>
              </a:rPr>
              <a:t>Learning outcome:</a:t>
            </a:r>
          </a:p>
          <a:p>
            <a:pPr>
              <a:lnSpc>
                <a:spcPct val="107000"/>
              </a:lnSpc>
            </a:pPr>
            <a:endParaRPr lang="en-US" sz="2400" dirty="0">
              <a:solidFill>
                <a:schemeClr val="accent5">
                  <a:lumMod val="75000"/>
                </a:schemeClr>
              </a:solidFill>
            </a:endParaRPr>
          </a:p>
          <a:p>
            <a:r>
              <a:rPr lang="en-US" sz="3200" b="1" dirty="0">
                <a:solidFill>
                  <a:schemeClr val="accent5">
                    <a:lumMod val="75000"/>
                  </a:schemeClr>
                </a:solidFill>
              </a:rPr>
              <a:t> </a:t>
            </a:r>
            <a:r>
              <a:rPr lang="en-US" sz="2800" b="1" dirty="0"/>
              <a:t>By the end of this cycle you will be able to: </a:t>
            </a:r>
          </a:p>
          <a:p>
            <a:r>
              <a:rPr lang="en-US" sz="2800" b="1" dirty="0"/>
              <a:t>* identify and map in the logical way the topics relevant to the understanding, diagnosis and management of a patient who reports feeling “tired all the time” </a:t>
            </a:r>
            <a:endParaRPr lang="en-US" dirty="0"/>
          </a:p>
          <a:p>
            <a:r>
              <a:rPr lang="en-US" sz="2800" b="1" dirty="0"/>
              <a:t>* be able to construct and analyze questions of the type used </a:t>
            </a:r>
            <a:r>
              <a:rPr lang="en-US" sz="2800" b="1"/>
              <a:t>in </a:t>
            </a:r>
            <a:r>
              <a:rPr lang="en-US" sz="2800" b="1" smtClean="0"/>
              <a:t>the ESA  </a:t>
            </a:r>
            <a:endParaRPr lang="en-US" sz="2800" b="1" dirty="0"/>
          </a:p>
          <a:p>
            <a:endParaRPr lang="en-US" sz="2800" b="1" dirty="0"/>
          </a:p>
          <a:p>
            <a:endParaRPr lang="en-US" sz="2800" b="1" dirty="0"/>
          </a:p>
          <a:p>
            <a:endParaRPr lang="en-US" sz="2800" b="1" dirty="0"/>
          </a:p>
          <a:p>
            <a:pPr>
              <a:lnSpc>
                <a:spcPct val="107000"/>
              </a:lnSpc>
            </a:pPr>
            <a:endParaRPr lang="en-US" sz="3200" b="1" dirty="0">
              <a:solidFill>
                <a:schemeClr val="accent5">
                  <a:lumMod val="75000"/>
                </a:schemeClr>
              </a:solidFill>
            </a:endParaRPr>
          </a:p>
        </p:txBody>
      </p:sp>
    </p:spTree>
    <p:extLst>
      <p:ext uri="{BB962C8B-B14F-4D97-AF65-F5344CB8AC3E}">
        <p14:creationId xmlns:p14="http://schemas.microsoft.com/office/powerpoint/2010/main" val="1017225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3" name="Rectangle 2">
            <a:extLst>
              <a:ext uri="{FF2B5EF4-FFF2-40B4-BE49-F238E27FC236}">
                <a16:creationId xmlns:a16="http://schemas.microsoft.com/office/drawing/2014/main" id="{3753CA1E-3CE2-4131-BE92-41E7CBAC3301}"/>
              </a:ext>
            </a:extLst>
          </p:cNvPr>
          <p:cNvSpPr/>
          <p:nvPr/>
        </p:nvSpPr>
        <p:spPr>
          <a:xfrm>
            <a:off x="375557" y="2828836"/>
            <a:ext cx="8441872" cy="954107"/>
          </a:xfrm>
          <a:prstGeom prst="rect">
            <a:avLst/>
          </a:prstGeom>
        </p:spPr>
        <p:txBody>
          <a:bodyPr wrap="square">
            <a:spAutoFit/>
          </a:bodyPr>
          <a:lstStyle/>
          <a:p>
            <a:r>
              <a:rPr lang="en-US" sz="2800" b="1" dirty="0">
                <a:solidFill>
                  <a:srgbClr val="000000"/>
                </a:solidFill>
                <a:latin typeface="Calibri" panose="020F0502020204030204" pitchFamily="34" charset="0"/>
              </a:rPr>
              <a:t>                                                                                                           patients                                 </a:t>
            </a:r>
            <a:endParaRPr lang="en-US" sz="2800" b="1" dirty="0"/>
          </a:p>
        </p:txBody>
      </p:sp>
      <p:pic>
        <p:nvPicPr>
          <p:cNvPr id="10" name="Picture 9">
            <a:extLst>
              <a:ext uri="{FF2B5EF4-FFF2-40B4-BE49-F238E27FC236}">
                <a16:creationId xmlns:a16="http://schemas.microsoft.com/office/drawing/2014/main" id="{C6E4F94D-190F-4751-8E6E-F2E95C401D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3600"/>
            <a:ext cx="3938015" cy="3950208"/>
          </a:xfrm>
          <a:prstGeom prst="rect">
            <a:avLst/>
          </a:prstGeom>
        </p:spPr>
      </p:pic>
      <p:sp>
        <p:nvSpPr>
          <p:cNvPr id="2" name="Rectangle 1">
            <a:extLst>
              <a:ext uri="{FF2B5EF4-FFF2-40B4-BE49-F238E27FC236}">
                <a16:creationId xmlns:a16="http://schemas.microsoft.com/office/drawing/2014/main" id="{EB0068BA-BAB7-43B0-8CDF-4D4A19A70714}"/>
              </a:ext>
            </a:extLst>
          </p:cNvPr>
          <p:cNvSpPr/>
          <p:nvPr/>
        </p:nvSpPr>
        <p:spPr>
          <a:xfrm>
            <a:off x="3938014" y="2690336"/>
            <a:ext cx="5053585" cy="2677656"/>
          </a:xfrm>
          <a:prstGeom prst="rect">
            <a:avLst/>
          </a:prstGeom>
        </p:spPr>
        <p:txBody>
          <a:bodyPr wrap="square">
            <a:spAutoFit/>
          </a:bodyPr>
          <a:lstStyle/>
          <a:p>
            <a:endParaRPr lang="en-US" sz="2800" b="1" dirty="0">
              <a:solidFill>
                <a:srgbClr val="000000"/>
              </a:solidFill>
              <a:latin typeface="Calibri" panose="020F0502020204030204" pitchFamily="34" charset="0"/>
            </a:endParaRPr>
          </a:p>
          <a:p>
            <a:r>
              <a:rPr lang="en-US" sz="2800" b="1" dirty="0">
                <a:solidFill>
                  <a:srgbClr val="000000"/>
                </a:solidFill>
                <a:latin typeface="Calibri" panose="020F0502020204030204" pitchFamily="34" charset="0"/>
              </a:rPr>
              <a:t>Just about the most common reason for patients attending their General Practitioner is to report feeling “tired all the time”.  </a:t>
            </a:r>
            <a:endParaRPr lang="en-US" sz="2800" b="1" dirty="0"/>
          </a:p>
        </p:txBody>
      </p:sp>
    </p:spTree>
    <p:extLst>
      <p:ext uri="{BB962C8B-B14F-4D97-AF65-F5344CB8AC3E}">
        <p14:creationId xmlns:p14="http://schemas.microsoft.com/office/powerpoint/2010/main" val="3049611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1C394A2F-1C96-415F-B50A-3F70E506C218}"/>
              </a:ext>
            </a:extLst>
          </p:cNvPr>
          <p:cNvSpPr/>
          <p:nvPr/>
        </p:nvSpPr>
        <p:spPr>
          <a:xfrm>
            <a:off x="2286000" y="2551837"/>
            <a:ext cx="4572000" cy="369332"/>
          </a:xfrm>
          <a:prstGeom prst="rect">
            <a:avLst/>
          </a:prstGeom>
        </p:spPr>
        <p:txBody>
          <a:bodyPr>
            <a:spAutoFit/>
          </a:bodyPr>
          <a:lstStyle/>
          <a:p>
            <a:endParaRPr lang="en-US" dirty="0"/>
          </a:p>
        </p:txBody>
      </p:sp>
      <p:pic>
        <p:nvPicPr>
          <p:cNvPr id="8" name="Picture 7">
            <a:extLst>
              <a:ext uri="{FF2B5EF4-FFF2-40B4-BE49-F238E27FC236}">
                <a16:creationId xmlns:a16="http://schemas.microsoft.com/office/drawing/2014/main" id="{F7B0F339-8DAD-43EF-9F74-4C908DF54D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42017"/>
            <a:ext cx="3423424" cy="5658782"/>
          </a:xfrm>
          <a:prstGeom prst="rect">
            <a:avLst/>
          </a:prstGeom>
        </p:spPr>
      </p:pic>
      <p:pic>
        <p:nvPicPr>
          <p:cNvPr id="12" name="Picture 11">
            <a:extLst>
              <a:ext uri="{FF2B5EF4-FFF2-40B4-BE49-F238E27FC236}">
                <a16:creationId xmlns:a16="http://schemas.microsoft.com/office/drawing/2014/main" id="{8A287D5B-14AA-4FA7-B8A6-1D21D6DD5D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6300" y="2362201"/>
            <a:ext cx="2143125" cy="2133600"/>
          </a:xfrm>
          <a:prstGeom prst="rect">
            <a:avLst/>
          </a:prstGeom>
        </p:spPr>
      </p:pic>
      <p:pic>
        <p:nvPicPr>
          <p:cNvPr id="14" name="Picture 13">
            <a:extLst>
              <a:ext uri="{FF2B5EF4-FFF2-40B4-BE49-F238E27FC236}">
                <a16:creationId xmlns:a16="http://schemas.microsoft.com/office/drawing/2014/main" id="{D0E3F517-C859-4319-9223-078EE819A7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9081" y="3936832"/>
            <a:ext cx="2143125" cy="2143125"/>
          </a:xfrm>
          <a:prstGeom prst="rect">
            <a:avLst/>
          </a:prstGeom>
        </p:spPr>
      </p:pic>
      <p:pic>
        <p:nvPicPr>
          <p:cNvPr id="16" name="Picture 15">
            <a:extLst>
              <a:ext uri="{FF2B5EF4-FFF2-40B4-BE49-F238E27FC236}">
                <a16:creationId xmlns:a16="http://schemas.microsoft.com/office/drawing/2014/main" id="{05A56B50-0F7B-46CB-9AA7-4F37559CD5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23424" y="1336507"/>
            <a:ext cx="2638425" cy="1733550"/>
          </a:xfrm>
          <a:prstGeom prst="rect">
            <a:avLst/>
          </a:prstGeom>
        </p:spPr>
      </p:pic>
      <p:pic>
        <p:nvPicPr>
          <p:cNvPr id="4" name="Picture 3">
            <a:extLst>
              <a:ext uri="{FF2B5EF4-FFF2-40B4-BE49-F238E27FC236}">
                <a16:creationId xmlns:a16="http://schemas.microsoft.com/office/drawing/2014/main" id="{F0E661FE-104F-4BB5-BE4F-B0C58951C5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71846" y="778043"/>
            <a:ext cx="2438400" cy="1143000"/>
          </a:xfrm>
          <a:prstGeom prst="rect">
            <a:avLst/>
          </a:prstGeom>
        </p:spPr>
      </p:pic>
      <p:pic>
        <p:nvPicPr>
          <p:cNvPr id="13" name="Picture 12">
            <a:extLst>
              <a:ext uri="{FF2B5EF4-FFF2-40B4-BE49-F238E27FC236}">
                <a16:creationId xmlns:a16="http://schemas.microsoft.com/office/drawing/2014/main" id="{AF17DF76-3660-4665-BCCC-171118613C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54531" y="4392529"/>
            <a:ext cx="2466975" cy="1847850"/>
          </a:xfrm>
          <a:prstGeom prst="rect">
            <a:avLst/>
          </a:prstGeom>
        </p:spPr>
      </p:pic>
    </p:spTree>
    <p:extLst>
      <p:ext uri="{BB962C8B-B14F-4D97-AF65-F5344CB8AC3E}">
        <p14:creationId xmlns:p14="http://schemas.microsoft.com/office/powerpoint/2010/main" val="134723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270F91BC-07BF-4372-9BF7-EF70130ACFCD}"/>
              </a:ext>
            </a:extLst>
          </p:cNvPr>
          <p:cNvSpPr/>
          <p:nvPr/>
        </p:nvSpPr>
        <p:spPr>
          <a:xfrm>
            <a:off x="620486" y="2215100"/>
            <a:ext cx="8371114" cy="2862322"/>
          </a:xfrm>
          <a:prstGeom prst="rect">
            <a:avLst/>
          </a:prstGeom>
        </p:spPr>
        <p:txBody>
          <a:bodyPr wrap="square">
            <a:spAutoFit/>
          </a:bodyPr>
          <a:lstStyle/>
          <a:p>
            <a:r>
              <a:rPr lang="en-US" sz="3600" b="1" dirty="0">
                <a:solidFill>
                  <a:srgbClr val="000000"/>
                </a:solidFill>
                <a:latin typeface="Calibri" panose="020F0502020204030204" pitchFamily="34" charset="0"/>
              </a:rPr>
              <a:t>Feeling tired is normal human experience and can occur either</a:t>
            </a:r>
          </a:p>
          <a:p>
            <a:pPr marL="457200" indent="-457200">
              <a:buFont typeface="Arial" panose="020B0604020202020204" pitchFamily="34" charset="0"/>
              <a:buChar char="•"/>
            </a:pPr>
            <a:r>
              <a:rPr lang="en-US" sz="3600" b="1" dirty="0">
                <a:solidFill>
                  <a:schemeClr val="accent4">
                    <a:lumMod val="75000"/>
                  </a:schemeClr>
                </a:solidFill>
                <a:latin typeface="Calibri" panose="020F0502020204030204" pitchFamily="34" charset="0"/>
              </a:rPr>
              <a:t>because of a lack of physical energy</a:t>
            </a:r>
          </a:p>
          <a:p>
            <a:pPr marL="457200" indent="-457200">
              <a:buFont typeface="Arial" panose="020B0604020202020204" pitchFamily="34" charset="0"/>
              <a:buChar char="•"/>
            </a:pPr>
            <a:r>
              <a:rPr lang="en-US" sz="3600" b="1" dirty="0">
                <a:solidFill>
                  <a:srgbClr val="00B050"/>
                </a:solidFill>
                <a:latin typeface="Calibri" panose="020F0502020204030204" pitchFamily="34" charset="0"/>
              </a:rPr>
              <a:t>because of a lack of psychological motivation to act </a:t>
            </a:r>
            <a:endParaRPr lang="en-US" sz="3600" b="1" dirty="0">
              <a:solidFill>
                <a:srgbClr val="00B050"/>
              </a:solidFill>
            </a:endParaRPr>
          </a:p>
        </p:txBody>
      </p:sp>
    </p:spTree>
    <p:extLst>
      <p:ext uri="{BB962C8B-B14F-4D97-AF65-F5344CB8AC3E}">
        <p14:creationId xmlns:p14="http://schemas.microsoft.com/office/powerpoint/2010/main" val="3793755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3" name="Rectangle 2">
            <a:extLst>
              <a:ext uri="{FF2B5EF4-FFF2-40B4-BE49-F238E27FC236}">
                <a16:creationId xmlns:a16="http://schemas.microsoft.com/office/drawing/2014/main" id="{0F44D275-1B9E-43F7-B441-358BFD5287C8}"/>
              </a:ext>
            </a:extLst>
          </p:cNvPr>
          <p:cNvSpPr/>
          <p:nvPr/>
        </p:nvSpPr>
        <p:spPr>
          <a:xfrm>
            <a:off x="55302" y="1504295"/>
            <a:ext cx="8839200" cy="4955203"/>
          </a:xfrm>
          <a:prstGeom prst="rect">
            <a:avLst/>
          </a:prstGeom>
        </p:spPr>
        <p:txBody>
          <a:bodyPr wrap="square">
            <a:spAutoFit/>
          </a:bodyPr>
          <a:lstStyle/>
          <a:p>
            <a:r>
              <a:rPr lang="en-US" sz="2800" b="1" dirty="0">
                <a:solidFill>
                  <a:srgbClr val="000000"/>
                </a:solidFill>
                <a:latin typeface="Calibri" panose="020F0502020204030204" pitchFamily="34" charset="0"/>
              </a:rPr>
              <a:t>“</a:t>
            </a:r>
            <a:r>
              <a:rPr lang="en-US" sz="2800" b="1" dirty="0">
                <a:solidFill>
                  <a:srgbClr val="FF0000"/>
                </a:solidFill>
                <a:latin typeface="Calibri" panose="020F0502020204030204" pitchFamily="34" charset="0"/>
              </a:rPr>
              <a:t>Physical energy</a:t>
            </a:r>
            <a:r>
              <a:rPr lang="en-US" sz="2800" b="1" dirty="0">
                <a:solidFill>
                  <a:srgbClr val="000000"/>
                </a:solidFill>
                <a:latin typeface="Calibri" panose="020F0502020204030204" pitchFamily="34" charset="0"/>
              </a:rPr>
              <a:t>” is the capacity of the tissues of the body to engage in their normal metabolic activity</a:t>
            </a:r>
            <a:r>
              <a:rPr lang="en-US" dirty="0">
                <a:solidFill>
                  <a:srgbClr val="000000"/>
                </a:solidFill>
                <a:latin typeface="Calibri" panose="020F0502020204030204" pitchFamily="34" charset="0"/>
              </a:rPr>
              <a:t>. </a:t>
            </a:r>
          </a:p>
          <a:p>
            <a:r>
              <a:rPr lang="en-US" dirty="0"/>
              <a:t> </a:t>
            </a:r>
          </a:p>
          <a:p>
            <a:r>
              <a:rPr lang="en-US" sz="2800" b="1" dirty="0"/>
              <a:t>To function normally tissues require:</a:t>
            </a:r>
          </a:p>
          <a:p>
            <a:r>
              <a:rPr lang="en-US" sz="2800" b="1" dirty="0"/>
              <a:t> </a:t>
            </a:r>
            <a:r>
              <a:rPr lang="en-US" sz="2800" b="1" dirty="0">
                <a:solidFill>
                  <a:schemeClr val="accent5">
                    <a:lumMod val="75000"/>
                  </a:schemeClr>
                </a:solidFill>
              </a:rPr>
              <a:t>1- oxygen </a:t>
            </a:r>
          </a:p>
          <a:p>
            <a:r>
              <a:rPr lang="en-US" sz="2800" b="1" dirty="0">
                <a:solidFill>
                  <a:srgbClr val="00B050"/>
                </a:solidFill>
              </a:rPr>
              <a:t> 2-  fuel to provide energy </a:t>
            </a:r>
          </a:p>
          <a:p>
            <a:r>
              <a:rPr lang="en-US" sz="2800" b="1" dirty="0">
                <a:solidFill>
                  <a:schemeClr val="accent4">
                    <a:lumMod val="50000"/>
                  </a:schemeClr>
                </a:solidFill>
              </a:rPr>
              <a:t> 3-  the stimulus of a wide variety of chemical messengers   to drive metabolism.</a:t>
            </a:r>
          </a:p>
          <a:p>
            <a:r>
              <a:rPr lang="en-US" sz="2800" b="1" dirty="0"/>
              <a:t> </a:t>
            </a:r>
            <a:r>
              <a:rPr lang="en-US" sz="2800" b="1" dirty="0">
                <a:solidFill>
                  <a:srgbClr val="0070C0"/>
                </a:solidFill>
              </a:rPr>
              <a:t>4- Some tissues also require period of recuperation in a different state to maintain their function (most obviously the brain, which needs sleep) </a:t>
            </a:r>
            <a:endParaRPr lang="en-US" sz="2800" b="1" dirty="0">
              <a:solidFill>
                <a:srgbClr val="0070C0"/>
              </a:solidFill>
              <a:latin typeface="Calibri" panose="020F0502020204030204" pitchFamily="34" charset="0"/>
            </a:endParaRPr>
          </a:p>
          <a:p>
            <a:endParaRPr lang="en-US" dirty="0"/>
          </a:p>
        </p:txBody>
      </p:sp>
    </p:spTree>
    <p:extLst>
      <p:ext uri="{BB962C8B-B14F-4D97-AF65-F5344CB8AC3E}">
        <p14:creationId xmlns:p14="http://schemas.microsoft.com/office/powerpoint/2010/main" val="304436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2" name="Rectangle 1">
            <a:extLst>
              <a:ext uri="{FF2B5EF4-FFF2-40B4-BE49-F238E27FC236}">
                <a16:creationId xmlns:a16="http://schemas.microsoft.com/office/drawing/2014/main" id="{92002C5B-8466-4CE7-9A47-914C558F32E0}"/>
              </a:ext>
            </a:extLst>
          </p:cNvPr>
          <p:cNvSpPr/>
          <p:nvPr/>
        </p:nvSpPr>
        <p:spPr>
          <a:xfrm>
            <a:off x="390293" y="2058882"/>
            <a:ext cx="7995424" cy="4154984"/>
          </a:xfrm>
          <a:prstGeom prst="rect">
            <a:avLst/>
          </a:prstGeom>
        </p:spPr>
        <p:txBody>
          <a:bodyPr wrap="square">
            <a:spAutoFit/>
          </a:bodyPr>
          <a:lstStyle/>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p:txBody>
      </p:sp>
      <p:sp>
        <p:nvSpPr>
          <p:cNvPr id="3" name="Rectangle 2">
            <a:extLst>
              <a:ext uri="{FF2B5EF4-FFF2-40B4-BE49-F238E27FC236}">
                <a16:creationId xmlns:a16="http://schemas.microsoft.com/office/drawing/2014/main" id="{E35EB8DE-BAE6-4890-9D3F-3CB8A44F3902}"/>
              </a:ext>
            </a:extLst>
          </p:cNvPr>
          <p:cNvSpPr/>
          <p:nvPr/>
        </p:nvSpPr>
        <p:spPr>
          <a:xfrm>
            <a:off x="823547" y="1366025"/>
            <a:ext cx="8363414" cy="4124206"/>
          </a:xfrm>
          <a:prstGeom prst="rect">
            <a:avLst/>
          </a:prstGeom>
        </p:spPr>
        <p:txBody>
          <a:bodyPr wrap="square">
            <a:spAutoFit/>
          </a:bodyPr>
          <a:lstStyle/>
          <a:p>
            <a:r>
              <a:rPr lang="en-US" sz="2800" b="1" dirty="0">
                <a:solidFill>
                  <a:srgbClr val="000000"/>
                </a:solidFill>
                <a:latin typeface="Calibri" panose="020F0502020204030204" pitchFamily="34" charset="0"/>
              </a:rPr>
              <a:t>The metabolism of cells may be depressed if they receive too little oxygen. </a:t>
            </a:r>
          </a:p>
          <a:p>
            <a:r>
              <a:rPr lang="en-US" sz="2800" b="1" dirty="0"/>
              <a:t>Poor oxygen supply may therefore be due to:</a:t>
            </a:r>
          </a:p>
          <a:p>
            <a:pPr marL="457200" indent="-457200">
              <a:buFont typeface="Arial" panose="020B0604020202020204" pitchFamily="34" charset="0"/>
              <a:buChar char="•"/>
            </a:pPr>
            <a:r>
              <a:rPr lang="en-US" sz="2800" b="1" dirty="0">
                <a:solidFill>
                  <a:srgbClr val="FF0000"/>
                </a:solidFill>
              </a:rPr>
              <a:t> poor lung function</a:t>
            </a:r>
            <a:r>
              <a:rPr lang="en-US" dirty="0">
                <a:solidFill>
                  <a:srgbClr val="FF0000"/>
                </a:solidFill>
              </a:rPr>
              <a:t> </a:t>
            </a:r>
            <a:r>
              <a:rPr lang="en-US" sz="2400" b="1" dirty="0"/>
              <a:t>(obstructive pulmonary disease (COPD), or diseases affected the interstitial tissues in the lung or blood flow through it)</a:t>
            </a:r>
          </a:p>
          <a:p>
            <a:pPr marL="457200" indent="-457200">
              <a:buFont typeface="Arial" panose="020B0604020202020204" pitchFamily="34" charset="0"/>
              <a:buChar char="•"/>
            </a:pPr>
            <a:r>
              <a:rPr lang="en-US" sz="2800" b="1" dirty="0">
                <a:solidFill>
                  <a:srgbClr val="0070C0"/>
                </a:solidFill>
              </a:rPr>
              <a:t> insufficient functioning hemoglobin</a:t>
            </a:r>
          </a:p>
          <a:p>
            <a:pPr marL="457200" indent="-457200">
              <a:buFont typeface="Arial" panose="020B0604020202020204" pitchFamily="34" charset="0"/>
              <a:buChar char="•"/>
            </a:pPr>
            <a:r>
              <a:rPr lang="en-US" sz="2800" b="1" dirty="0">
                <a:solidFill>
                  <a:schemeClr val="accent6">
                    <a:lumMod val="75000"/>
                  </a:schemeClr>
                </a:solidFill>
              </a:rPr>
              <a:t> insufficient blood flow. </a:t>
            </a:r>
          </a:p>
          <a:p>
            <a:r>
              <a:rPr lang="en-US" sz="2800" b="1" dirty="0">
                <a:solidFill>
                  <a:schemeClr val="accent6">
                    <a:lumMod val="75000"/>
                  </a:schemeClr>
                </a:solidFill>
              </a:rPr>
              <a:t> </a:t>
            </a:r>
            <a:endParaRPr lang="en-US" sz="2800" b="1" dirty="0">
              <a:solidFill>
                <a:schemeClr val="accent6">
                  <a:lumMod val="75000"/>
                </a:schemeClr>
              </a:solidFill>
              <a:latin typeface="Calibri" panose="020F0502020204030204" pitchFamily="34" charset="0"/>
            </a:endParaRPr>
          </a:p>
          <a:p>
            <a:endParaRPr lang="en-US" dirty="0"/>
          </a:p>
        </p:txBody>
      </p:sp>
    </p:spTree>
    <p:extLst>
      <p:ext uri="{BB962C8B-B14F-4D97-AF65-F5344CB8AC3E}">
        <p14:creationId xmlns:p14="http://schemas.microsoft.com/office/powerpoint/2010/main" val="91844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sp>
        <p:nvSpPr>
          <p:cNvPr id="3" name="Rectangle 2">
            <a:extLst>
              <a:ext uri="{FF2B5EF4-FFF2-40B4-BE49-F238E27FC236}">
                <a16:creationId xmlns:a16="http://schemas.microsoft.com/office/drawing/2014/main" id="{5659F3DB-A9E3-44FE-A95C-E83D7C7D2A0B}"/>
              </a:ext>
            </a:extLst>
          </p:cNvPr>
          <p:cNvSpPr/>
          <p:nvPr/>
        </p:nvSpPr>
        <p:spPr>
          <a:xfrm>
            <a:off x="1669496" y="2601912"/>
            <a:ext cx="6325927" cy="1938992"/>
          </a:xfrm>
          <a:prstGeom prst="rect">
            <a:avLst/>
          </a:prstGeom>
        </p:spPr>
        <p:txBody>
          <a:bodyPr wrap="square">
            <a:spAutoFit/>
          </a:bodyPr>
          <a:lstStyle/>
          <a:p>
            <a:r>
              <a:rPr lang="en-US" sz="4000" b="1" dirty="0">
                <a:solidFill>
                  <a:srgbClr val="000000"/>
                </a:solidFill>
                <a:latin typeface="Calibri" panose="020F0502020204030204" pitchFamily="34" charset="0"/>
              </a:rPr>
              <a:t>Oxygen transport in the blood requires normal levels of hemoglobin </a:t>
            </a:r>
            <a:endParaRPr lang="en-US" sz="4000" b="1" dirty="0"/>
          </a:p>
        </p:txBody>
      </p:sp>
    </p:spTree>
    <p:extLst>
      <p:ext uri="{BB962C8B-B14F-4D97-AF65-F5344CB8AC3E}">
        <p14:creationId xmlns:p14="http://schemas.microsoft.com/office/powerpoint/2010/main" val="218862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761</TotalTime>
  <Words>991</Words>
  <Application>Microsoft Office PowerPoint</Application>
  <PresentationFormat>On-screen Show (4:3)</PresentationFormat>
  <Paragraphs>113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Berlin Sans FB Demi</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Abdul Haleem Al-Muhyi</cp:lastModifiedBy>
  <cp:revision>110</cp:revision>
  <dcterms:created xsi:type="dcterms:W3CDTF">2018-09-07T18:41:02Z</dcterms:created>
  <dcterms:modified xsi:type="dcterms:W3CDTF">2018-11-25T20:16:23Z</dcterms:modified>
</cp:coreProperties>
</file>